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274" r:id="rId2"/>
    <p:sldId id="421" r:id="rId3"/>
    <p:sldId id="430" r:id="rId4"/>
    <p:sldId id="445" r:id="rId5"/>
    <p:sldId id="446" r:id="rId6"/>
    <p:sldId id="447" r:id="rId7"/>
    <p:sldId id="409" r:id="rId8"/>
    <p:sldId id="444" r:id="rId9"/>
    <p:sldId id="42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33" r:id="rId21"/>
    <p:sldId id="425" r:id="rId22"/>
    <p:sldId id="431" r:id="rId23"/>
    <p:sldId id="432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00FF00"/>
    <a:srgbClr val="F86E8F"/>
    <a:srgbClr val="5F5F5F"/>
    <a:srgbClr val="7806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6" autoAdjust="0"/>
    <p:restoredTop sz="94585" autoAdjust="0"/>
  </p:normalViewPr>
  <p:slideViewPr>
    <p:cSldViewPr snapToGrid="0">
      <p:cViewPr varScale="1">
        <p:scale>
          <a:sx n="65" d="100"/>
          <a:sy n="65" d="100"/>
        </p:scale>
        <p:origin x="-708" y="-96"/>
      </p:cViewPr>
      <p:guideLst>
        <p:guide orient="horz" pos="2160"/>
        <p:guide pos="3264"/>
      </p:guideLst>
    </p:cSldViewPr>
  </p:slideViewPr>
  <p:outlineViewPr>
    <p:cViewPr>
      <p:scale>
        <a:sx n="33" d="100"/>
        <a:sy n="33" d="100"/>
      </p:scale>
      <p:origin x="48" y="2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ED108E-92EE-4A68-AFC0-3671E2ADB57B}" type="datetimeFigureOut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7141E7-CE0F-489A-A290-947FF35D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141E7-CE0F-489A-A290-947FF35DAA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1A1E-C800-46C5-8384-F56A601742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755-2B25-415F-968E-B7818BAB54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3144-AAEA-45C3-8B0A-953E5D5C69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0DA70-CF96-4899-BF0E-AE37F37295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6D46-8739-4316-9AB4-DE6E5C4473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00C5-C7F2-43D9-BFFD-A0CA4B7C7FA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F6C3-8200-4A67-B6AF-6C5D8FB8147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169-D91B-4EF5-9A60-9428B91F1B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2897-660B-46D7-9D3D-E3DA627B35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6680-87B0-4EEB-90BF-D796C5E0CB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85C-CB28-4EAA-95D5-C89A1B3E9E3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2483-AB09-45CC-A3D4-479FBCB970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4180-AB7F-4240-911D-C5B1E60313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7729AF6-9464-42E0-A6A0-2C114574DC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4363" y="620713"/>
            <a:ext cx="7772400" cy="1920875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</a:rPr>
              <a:t>Streamlining the registration- to-publication pipeline</a:t>
            </a:r>
            <a:endParaRPr lang="bg-BG" sz="4400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995589" y="3079824"/>
            <a:ext cx="7335611" cy="1752600"/>
          </a:xfrm>
        </p:spPr>
        <p:txBody>
          <a:bodyPr/>
          <a:lstStyle/>
          <a:p>
            <a:r>
              <a:rPr lang="bg-BG" sz="2200" dirty="0" smtClean="0"/>
              <a:t>Lyubomir Penev, </a:t>
            </a:r>
            <a:r>
              <a:rPr lang="bg-BG" sz="2200" dirty="0" smtClean="0"/>
              <a:t>Teodor </a:t>
            </a:r>
            <a:r>
              <a:rPr lang="bg-BG" sz="2200" dirty="0" smtClean="0"/>
              <a:t>Georgiev, </a:t>
            </a:r>
            <a:r>
              <a:rPr lang="en-US" sz="2200" dirty="0" err="1" smtClean="0"/>
              <a:t>Pavel</a:t>
            </a:r>
            <a:r>
              <a:rPr lang="en-US" sz="2200" dirty="0" smtClean="0"/>
              <a:t> </a:t>
            </a:r>
            <a:r>
              <a:rPr lang="en-US" sz="2200" dirty="0" err="1" smtClean="0"/>
              <a:t>Stoev</a:t>
            </a:r>
            <a:endParaRPr lang="en-US" sz="2200" dirty="0" smtClean="0"/>
          </a:p>
          <a:p>
            <a:r>
              <a:rPr lang="bg-BG" sz="2200" dirty="0" smtClean="0"/>
              <a:t/>
            </a:r>
            <a:br>
              <a:rPr lang="bg-BG" sz="2200" dirty="0" smtClean="0"/>
            </a:br>
            <a:endParaRPr lang="bg-BG" sz="2200" b="1" baseline="30000" dirty="0" smtClean="0"/>
          </a:p>
          <a:p>
            <a:r>
              <a:rPr lang="en-US" sz="1800" b="1" dirty="0" smtClean="0"/>
              <a:t>Sherborn Meeting</a:t>
            </a:r>
            <a:r>
              <a:rPr lang="en-US" sz="1800" b="1" dirty="0" smtClean="0"/>
              <a:t>, </a:t>
            </a:r>
            <a:r>
              <a:rPr lang="en-US" sz="1800" b="1" dirty="0" smtClean="0"/>
              <a:t>NHM London, 28 </a:t>
            </a:r>
            <a:r>
              <a:rPr lang="en-US" sz="1800" b="1" dirty="0" smtClean="0"/>
              <a:t>Oct 2011</a:t>
            </a:r>
          </a:p>
          <a:p>
            <a:endParaRPr lang="bg-BG" sz="2000" b="1" dirty="0" smtClean="0">
              <a:latin typeface="+mj-lt"/>
            </a:endParaRPr>
          </a:p>
        </p:txBody>
      </p:sp>
      <p:pic>
        <p:nvPicPr>
          <p:cNvPr id="4100" name="Picture 6" descr="ZK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6215063"/>
            <a:ext cx="17859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215063"/>
            <a:ext cx="1911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731342" y="5501148"/>
            <a:ext cx="1753458" cy="1356852"/>
            <a:chOff x="647" y="753"/>
            <a:chExt cx="2611" cy="1612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" y="753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803" y="1567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424" y="0"/>
            <a:ext cx="72811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175" y="0"/>
            <a:ext cx="596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442" y="1"/>
            <a:ext cx="632360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536" y="0"/>
            <a:ext cx="5962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5147187" y="6002594"/>
            <a:ext cx="2743200" cy="8554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5014451" y="3996813"/>
            <a:ext cx="2418735" cy="258096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649" y="0"/>
            <a:ext cx="6290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256" y="0"/>
            <a:ext cx="62654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712" y="0"/>
            <a:ext cx="6266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052" y="0"/>
            <a:ext cx="6088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858" y="0"/>
            <a:ext cx="659228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344" y="0"/>
            <a:ext cx="6673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89" y="0"/>
            <a:ext cx="8389257" cy="10885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The registration workflow for taxonomic names and acts 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7" name="_s1030"/>
          <p:cNvSpPr>
            <a:spLocks noChangeArrowheads="1"/>
          </p:cNvSpPr>
          <p:nvPr/>
        </p:nvSpPr>
        <p:spPr bwMode="auto">
          <a:xfrm>
            <a:off x="3327400" y="2299864"/>
            <a:ext cx="2271485" cy="7345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err="1" smtClean="0">
                <a:solidFill>
                  <a:srgbClr val="FFC000"/>
                </a:solidFill>
              </a:rPr>
              <a:t>TaxonomIC</a:t>
            </a:r>
            <a:endParaRPr lang="en-US" b="1" cap="all" dirty="0" smtClean="0">
              <a:solidFill>
                <a:srgbClr val="FFC000"/>
              </a:solidFill>
            </a:endParaRPr>
          </a:p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PUBLICATION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10" name="_s1030"/>
          <p:cNvSpPr>
            <a:spLocks noChangeArrowheads="1"/>
          </p:cNvSpPr>
          <p:nvPr/>
        </p:nvSpPr>
        <p:spPr bwMode="auto">
          <a:xfrm>
            <a:off x="402163" y="1269675"/>
            <a:ext cx="199095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AUTHOR</a:t>
            </a:r>
            <a:endParaRPr lang="bg-BG" sz="1800" dirty="0"/>
          </a:p>
        </p:txBody>
      </p:sp>
      <p:sp>
        <p:nvSpPr>
          <p:cNvPr id="11" name="_s1030"/>
          <p:cNvSpPr>
            <a:spLocks noChangeArrowheads="1"/>
          </p:cNvSpPr>
          <p:nvPr/>
        </p:nvSpPr>
        <p:spPr bwMode="auto">
          <a:xfrm>
            <a:off x="3377382" y="1194619"/>
            <a:ext cx="2241753" cy="575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PUBLISHER</a:t>
            </a:r>
            <a:endParaRPr lang="bg-BG" sz="1800" dirty="0"/>
          </a:p>
        </p:txBody>
      </p:sp>
      <p:sp>
        <p:nvSpPr>
          <p:cNvPr id="13" name="_s1030"/>
          <p:cNvSpPr>
            <a:spLocks noChangeArrowheads="1"/>
          </p:cNvSpPr>
          <p:nvPr/>
        </p:nvSpPr>
        <p:spPr bwMode="auto">
          <a:xfrm>
            <a:off x="221227" y="2256503"/>
            <a:ext cx="2403986" cy="7816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PRE</a:t>
            </a:r>
            <a:r>
              <a:rPr lang="en-US" sz="1600" dirty="0" smtClean="0"/>
              <a:t>-PUBLICATION </a:t>
            </a:r>
            <a:br>
              <a:rPr lang="en-US" sz="1600" dirty="0" smtClean="0"/>
            </a:br>
            <a:r>
              <a:rPr lang="en-US" sz="1600" dirty="0" smtClean="0"/>
              <a:t>REGISTRATION</a:t>
            </a:r>
            <a:endParaRPr lang="bg-BG" sz="1600" dirty="0"/>
          </a:p>
        </p:txBody>
      </p:sp>
      <p:sp>
        <p:nvSpPr>
          <p:cNvPr id="15" name="_s1030"/>
          <p:cNvSpPr>
            <a:spLocks noChangeArrowheads="1"/>
          </p:cNvSpPr>
          <p:nvPr/>
        </p:nvSpPr>
        <p:spPr bwMode="auto">
          <a:xfrm>
            <a:off x="6354728" y="2280382"/>
            <a:ext cx="2244563" cy="7587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POST</a:t>
            </a:r>
            <a:r>
              <a:rPr lang="en-US" sz="1600" dirty="0" smtClean="0"/>
              <a:t>-PUBLICATION </a:t>
            </a:r>
            <a:br>
              <a:rPr lang="en-US" sz="1600" dirty="0" smtClean="0"/>
            </a:br>
            <a:r>
              <a:rPr lang="en-US" sz="1600" dirty="0" smtClean="0"/>
              <a:t>RECORDING</a:t>
            </a:r>
            <a:endParaRPr lang="bg-BG" sz="1600" dirty="0"/>
          </a:p>
        </p:txBody>
      </p:sp>
      <p:sp>
        <p:nvSpPr>
          <p:cNvPr id="16" name="_s1030"/>
          <p:cNvSpPr>
            <a:spLocks noChangeArrowheads="1"/>
          </p:cNvSpPr>
          <p:nvPr/>
        </p:nvSpPr>
        <p:spPr bwMode="auto">
          <a:xfrm>
            <a:off x="6445046" y="1236480"/>
            <a:ext cx="203744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smtClean="0"/>
              <a:t>AUTHOR</a:t>
            </a:r>
            <a:endParaRPr lang="bg-BG" sz="1800" dirty="0"/>
          </a:p>
        </p:txBody>
      </p:sp>
      <p:sp>
        <p:nvSpPr>
          <p:cNvPr id="17" name="Line 125"/>
          <p:cNvSpPr>
            <a:spLocks noChangeShapeType="1"/>
          </p:cNvSpPr>
          <p:nvPr/>
        </p:nvSpPr>
        <p:spPr bwMode="auto">
          <a:xfrm>
            <a:off x="4389119" y="1828800"/>
            <a:ext cx="5899" cy="412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25"/>
          <p:cNvSpPr>
            <a:spLocks noChangeShapeType="1"/>
          </p:cNvSpPr>
          <p:nvPr/>
        </p:nvSpPr>
        <p:spPr bwMode="auto">
          <a:xfrm flipH="1" flipV="1">
            <a:off x="5825613" y="1519082"/>
            <a:ext cx="486698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25"/>
          <p:cNvSpPr>
            <a:spLocks noChangeShapeType="1"/>
          </p:cNvSpPr>
          <p:nvPr/>
        </p:nvSpPr>
        <p:spPr bwMode="auto">
          <a:xfrm>
            <a:off x="2622754" y="1533340"/>
            <a:ext cx="545691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25"/>
          <p:cNvSpPr>
            <a:spLocks noChangeShapeType="1"/>
          </p:cNvSpPr>
          <p:nvPr/>
        </p:nvSpPr>
        <p:spPr bwMode="auto">
          <a:xfrm flipV="1">
            <a:off x="5723847" y="2712719"/>
            <a:ext cx="539793" cy="18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25"/>
          <p:cNvSpPr>
            <a:spLocks noChangeShapeType="1"/>
          </p:cNvSpPr>
          <p:nvPr/>
        </p:nvSpPr>
        <p:spPr bwMode="auto">
          <a:xfrm flipV="1">
            <a:off x="2133601" y="1844040"/>
            <a:ext cx="1173479" cy="350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25"/>
          <p:cNvSpPr>
            <a:spLocks noChangeShapeType="1"/>
          </p:cNvSpPr>
          <p:nvPr/>
        </p:nvSpPr>
        <p:spPr bwMode="auto">
          <a:xfrm>
            <a:off x="4439264" y="3156156"/>
            <a:ext cx="14749" cy="8406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98259" y="3329622"/>
            <a:ext cx="1150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XML </a:t>
            </a:r>
            <a:br>
              <a:rPr lang="en-US" sz="1400" b="1" dirty="0" smtClean="0"/>
            </a:br>
            <a:r>
              <a:rPr lang="en-US" sz="1400" b="1" dirty="0" smtClean="0"/>
              <a:t>MARK UP</a:t>
            </a:r>
            <a:endParaRPr lang="en-US" sz="1400" b="1" dirty="0"/>
          </a:p>
        </p:txBody>
      </p:sp>
      <p:sp>
        <p:nvSpPr>
          <p:cNvPr id="31" name="_s1030"/>
          <p:cNvSpPr>
            <a:spLocks noChangeArrowheads="1"/>
          </p:cNvSpPr>
          <p:nvPr/>
        </p:nvSpPr>
        <p:spPr bwMode="auto">
          <a:xfrm>
            <a:off x="3318387" y="4100053"/>
            <a:ext cx="2182761" cy="589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</a:rPr>
              <a:t>Structured text </a:t>
            </a:r>
            <a:br>
              <a:rPr lang="en-US" sz="1800" b="1" dirty="0" smtClean="0">
                <a:solidFill>
                  <a:srgbClr val="FFC000"/>
                </a:solidFill>
              </a:rPr>
            </a:br>
            <a:r>
              <a:rPr lang="en-US" sz="1800" b="1" dirty="0" smtClean="0">
                <a:solidFill>
                  <a:srgbClr val="FFC000"/>
                </a:solidFill>
              </a:rPr>
              <a:t>(data!)</a:t>
            </a:r>
            <a:endParaRPr lang="bg-BG" sz="1800" b="1" dirty="0">
              <a:solidFill>
                <a:srgbClr val="FFC000"/>
              </a:solidFill>
            </a:endParaRPr>
          </a:p>
        </p:txBody>
      </p:sp>
      <p:sp>
        <p:nvSpPr>
          <p:cNvPr id="32" name="Line 125"/>
          <p:cNvSpPr>
            <a:spLocks noChangeShapeType="1"/>
          </p:cNvSpPr>
          <p:nvPr/>
        </p:nvSpPr>
        <p:spPr bwMode="auto">
          <a:xfrm flipH="1">
            <a:off x="3436374" y="4911213"/>
            <a:ext cx="1002891" cy="3539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25"/>
          <p:cNvSpPr>
            <a:spLocks noChangeShapeType="1"/>
          </p:cNvSpPr>
          <p:nvPr/>
        </p:nvSpPr>
        <p:spPr bwMode="auto">
          <a:xfrm flipH="1">
            <a:off x="1519083" y="4852219"/>
            <a:ext cx="2802194" cy="398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25"/>
          <p:cNvSpPr>
            <a:spLocks noChangeShapeType="1"/>
          </p:cNvSpPr>
          <p:nvPr/>
        </p:nvSpPr>
        <p:spPr bwMode="auto">
          <a:xfrm>
            <a:off x="4572000" y="4911214"/>
            <a:ext cx="1150374" cy="3687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25"/>
          <p:cNvSpPr>
            <a:spLocks noChangeShapeType="1"/>
          </p:cNvSpPr>
          <p:nvPr/>
        </p:nvSpPr>
        <p:spPr bwMode="auto">
          <a:xfrm>
            <a:off x="4689988" y="4852219"/>
            <a:ext cx="3111908" cy="3982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>
            <a:off x="0" y="5326978"/>
            <a:ext cx="9144000" cy="154577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ctr">
              <a:defRPr/>
            </a:pPr>
            <a:endParaRPr lang="bg-BG" sz="1600" b="1" dirty="0"/>
          </a:p>
        </p:txBody>
      </p:sp>
      <p:sp>
        <p:nvSpPr>
          <p:cNvPr id="121" name="_s1030"/>
          <p:cNvSpPr>
            <a:spLocks noChangeArrowheads="1"/>
          </p:cNvSpPr>
          <p:nvPr/>
        </p:nvSpPr>
        <p:spPr bwMode="auto">
          <a:xfrm>
            <a:off x="182880" y="5394959"/>
            <a:ext cx="1249681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ARTICLES</a:t>
            </a:r>
            <a:endParaRPr lang="bg-BG" b="1" dirty="0"/>
          </a:p>
        </p:txBody>
      </p:sp>
      <p:pic>
        <p:nvPicPr>
          <p:cNvPr id="122" name="Picture 21" descr="EOL_Brochur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6172658"/>
            <a:ext cx="1005840" cy="6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 descr="gbif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612" y="6168627"/>
            <a:ext cx="1005840" cy="6893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20" y="6168427"/>
            <a:ext cx="487680" cy="68957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0320" y="6170849"/>
            <a:ext cx="1021080" cy="6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Inhaltsplatzhalter 4" descr="Plazi_boo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4113" y="6179082"/>
            <a:ext cx="1238567" cy="67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4995" y="6172200"/>
            <a:ext cx="7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3150"/>
            <a:ext cx="1371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9" name="Straight Arrow Connector 59"/>
          <p:cNvCxnSpPr>
            <a:cxnSpLocks noChangeShapeType="1"/>
          </p:cNvCxnSpPr>
          <p:nvPr/>
        </p:nvCxnSpPr>
        <p:spPr bwMode="auto">
          <a:xfrm flipV="1">
            <a:off x="289560" y="5852160"/>
            <a:ext cx="5029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0" name="Straight Arrow Connector 59"/>
          <p:cNvCxnSpPr>
            <a:cxnSpLocks noChangeShapeType="1"/>
          </p:cNvCxnSpPr>
          <p:nvPr/>
        </p:nvCxnSpPr>
        <p:spPr bwMode="auto">
          <a:xfrm rot="10800000">
            <a:off x="1005840" y="5836920"/>
            <a:ext cx="670560" cy="2895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1" name="_s1030"/>
          <p:cNvSpPr>
            <a:spLocks noChangeArrowheads="1"/>
          </p:cNvSpPr>
          <p:nvPr/>
        </p:nvSpPr>
        <p:spPr bwMode="auto">
          <a:xfrm>
            <a:off x="2895600" y="5379719"/>
            <a:ext cx="11582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sz="1400" b="1" dirty="0" smtClean="0"/>
              <a:t>Occurr-</a:t>
            </a:r>
            <a:br>
              <a:rPr lang="bg-BG" sz="1400" b="1" dirty="0" smtClean="0"/>
            </a:br>
            <a:r>
              <a:rPr lang="bg-BG" sz="1400" b="1" dirty="0" smtClean="0"/>
              <a:t>ence data</a:t>
            </a:r>
            <a:endParaRPr lang="bg-BG" sz="1400" b="1" dirty="0"/>
          </a:p>
        </p:txBody>
      </p:sp>
      <p:sp>
        <p:nvSpPr>
          <p:cNvPr id="132" name="_s1030"/>
          <p:cNvSpPr>
            <a:spLocks noChangeArrowheads="1"/>
          </p:cNvSpPr>
          <p:nvPr/>
        </p:nvSpPr>
        <p:spPr bwMode="auto">
          <a:xfrm>
            <a:off x="6964680" y="534924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names</a:t>
            </a:r>
            <a:endParaRPr lang="bg-BG" b="1" dirty="0"/>
          </a:p>
        </p:txBody>
      </p:sp>
      <p:cxnSp>
        <p:nvCxnSpPr>
          <p:cNvPr id="133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3009901" y="5981701"/>
            <a:ext cx="228598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4" name="Straight Arrow Connector 59"/>
          <p:cNvCxnSpPr>
            <a:cxnSpLocks noChangeShapeType="1"/>
          </p:cNvCxnSpPr>
          <p:nvPr/>
        </p:nvCxnSpPr>
        <p:spPr bwMode="auto">
          <a:xfrm flipV="1">
            <a:off x="4267200" y="5852160"/>
            <a:ext cx="11125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5" name="Straight Arrow Connector 59"/>
          <p:cNvCxnSpPr>
            <a:cxnSpLocks noChangeShapeType="1"/>
          </p:cNvCxnSpPr>
          <p:nvPr/>
        </p:nvCxnSpPr>
        <p:spPr bwMode="auto">
          <a:xfrm rot="10800000">
            <a:off x="5715000" y="5852160"/>
            <a:ext cx="111252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3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5410202" y="5989320"/>
            <a:ext cx="304800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7" name="_s1030"/>
          <p:cNvSpPr>
            <a:spLocks noChangeArrowheads="1"/>
          </p:cNvSpPr>
          <p:nvPr/>
        </p:nvSpPr>
        <p:spPr bwMode="auto">
          <a:xfrm>
            <a:off x="4251960" y="5364480"/>
            <a:ext cx="242316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treatments</a:t>
            </a:r>
            <a:endParaRPr lang="bg-BG" b="1" dirty="0"/>
          </a:p>
        </p:txBody>
      </p:sp>
      <p:pic>
        <p:nvPicPr>
          <p:cNvPr id="13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6186940"/>
            <a:ext cx="1021080" cy="6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9" name="Straight Arrow Connector 59"/>
          <p:cNvCxnSpPr>
            <a:cxnSpLocks noChangeShapeType="1"/>
          </p:cNvCxnSpPr>
          <p:nvPr/>
        </p:nvCxnSpPr>
        <p:spPr bwMode="auto">
          <a:xfrm rot="10800000">
            <a:off x="8061960" y="5775960"/>
            <a:ext cx="838200" cy="3505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0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772403" y="5958841"/>
            <a:ext cx="335276" cy="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41" name="Rectangle 140"/>
          <p:cNvSpPr/>
          <p:nvPr/>
        </p:nvSpPr>
        <p:spPr>
          <a:xfrm>
            <a:off x="4920986" y="6163018"/>
            <a:ext cx="700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516573" y="6534835"/>
            <a:ext cx="612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10000"/>
                  </a:schemeClr>
                </a:solidFill>
              </a:rPr>
              <a:t>BHL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888480" y="6172201"/>
            <a:ext cx="6095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00" b="1" dirty="0" smtClean="0">
                <a:solidFill>
                  <a:schemeClr val="tx2">
                    <a:lumMod val="10000"/>
                  </a:schemeClr>
                </a:solidFill>
              </a:rPr>
              <a:t>Wiki</a:t>
            </a:r>
            <a:endParaRPr lang="bg-BG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612573" y="615383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>
                <a:solidFill>
                  <a:schemeClr val="tx2">
                    <a:lumMod val="10000"/>
                  </a:schemeClr>
                </a:solidFill>
              </a:rPr>
              <a:t>COL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5" name="_s1030"/>
          <p:cNvSpPr>
            <a:spLocks noChangeArrowheads="1"/>
          </p:cNvSpPr>
          <p:nvPr/>
        </p:nvSpPr>
        <p:spPr bwMode="auto">
          <a:xfrm>
            <a:off x="1615440" y="5394959"/>
            <a:ext cx="11582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sz="1400" b="1" dirty="0" smtClean="0"/>
              <a:t>Biblio-</a:t>
            </a:r>
            <a:br>
              <a:rPr lang="bg-BG" sz="1400" b="1" dirty="0" smtClean="0"/>
            </a:br>
            <a:r>
              <a:rPr lang="bg-BG" sz="1400" b="1" dirty="0" smtClean="0"/>
              <a:t>graphies</a:t>
            </a:r>
            <a:endParaRPr lang="bg-BG" sz="1400" b="1" dirty="0"/>
          </a:p>
        </p:txBody>
      </p:sp>
      <p:cxnSp>
        <p:nvCxnSpPr>
          <p:cNvPr id="146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1996440" y="5974080"/>
            <a:ext cx="259080" cy="457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2" name="Down Arrow 51"/>
          <p:cNvSpPr/>
          <p:nvPr/>
        </p:nvSpPr>
        <p:spPr bwMode="auto">
          <a:xfrm>
            <a:off x="604683" y="4465812"/>
            <a:ext cx="252000" cy="60468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7497097" y="4442706"/>
            <a:ext cx="252000" cy="60468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-2743200" y="2787446"/>
            <a:ext cx="678425" cy="1091380"/>
          </a:xfrm>
          <a:prstGeom prst="straightConnector1">
            <a:avLst/>
          </a:prstGeom>
          <a:solidFill>
            <a:schemeClr val="accent1"/>
          </a:solidFill>
          <a:ln w="107950" cap="rnd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Line 125"/>
          <p:cNvSpPr>
            <a:spLocks noChangeShapeType="1"/>
          </p:cNvSpPr>
          <p:nvPr/>
        </p:nvSpPr>
        <p:spPr bwMode="auto">
          <a:xfrm flipH="1">
            <a:off x="2026918" y="1710813"/>
            <a:ext cx="1232475" cy="36182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97562" y="3244573"/>
            <a:ext cx="2846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Index </a:t>
            </a:r>
            <a:r>
              <a:rPr lang="en-US" sz="1600" b="1" dirty="0" err="1" smtClean="0"/>
              <a:t>Animalium</a:t>
            </a:r>
            <a:endParaRPr lang="en-US" sz="1600" b="1" dirty="0" smtClean="0"/>
          </a:p>
          <a:p>
            <a:r>
              <a:rPr lang="en-US" sz="1600" b="1" dirty="0" smtClean="0"/>
              <a:t>Zoological Record</a:t>
            </a:r>
          </a:p>
          <a:p>
            <a:r>
              <a:rPr lang="en-US" sz="1600" b="1" dirty="0" smtClean="0"/>
              <a:t>Index </a:t>
            </a:r>
            <a:r>
              <a:rPr lang="en-US" sz="1600" b="1" dirty="0" err="1" smtClean="0"/>
              <a:t>Kewensis</a:t>
            </a:r>
            <a:r>
              <a:rPr lang="en-US" sz="1600" b="1" dirty="0" smtClean="0"/>
              <a:t>, IPNI</a:t>
            </a:r>
          </a:p>
          <a:p>
            <a:r>
              <a:rPr lang="en-US" sz="1600" b="1" dirty="0" smtClean="0"/>
              <a:t>Index </a:t>
            </a:r>
            <a:r>
              <a:rPr lang="en-US" sz="1600" b="1" dirty="0" err="1" smtClean="0"/>
              <a:t>Fungorum</a:t>
            </a:r>
            <a:endParaRPr lang="en-US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309716" y="3187053"/>
            <a:ext cx="1917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ZooBank</a:t>
            </a:r>
            <a:r>
              <a:rPr lang="en-US" sz="1600" b="1" dirty="0" smtClean="0"/>
              <a:t> </a:t>
            </a:r>
            <a:endParaRPr lang="en-US" sz="1200" b="1" dirty="0" smtClean="0"/>
          </a:p>
          <a:p>
            <a:r>
              <a:rPr lang="en-US" sz="1600" b="1" dirty="0" err="1" smtClean="0"/>
              <a:t>MycoBank</a:t>
            </a:r>
            <a:endParaRPr lang="en-US" sz="1200" b="1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309717" y="3713571"/>
            <a:ext cx="2256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IPNI</a:t>
            </a:r>
          </a:p>
          <a:p>
            <a:r>
              <a:rPr lang="en-US" sz="1600" b="1" dirty="0" smtClean="0"/>
              <a:t>Index </a:t>
            </a:r>
            <a:r>
              <a:rPr lang="en-US" sz="1600" b="1" dirty="0" err="1" smtClean="0"/>
              <a:t>Fungorum</a:t>
            </a:r>
            <a:endParaRPr lang="en-US" sz="1600" b="1" dirty="0"/>
          </a:p>
        </p:txBody>
      </p:sp>
      <p:sp>
        <p:nvSpPr>
          <p:cNvPr id="60" name="Line 125"/>
          <p:cNvSpPr>
            <a:spLocks noChangeShapeType="1"/>
          </p:cNvSpPr>
          <p:nvPr/>
        </p:nvSpPr>
        <p:spPr bwMode="auto">
          <a:xfrm flipH="1">
            <a:off x="1341120" y="1828800"/>
            <a:ext cx="0" cy="320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25"/>
          <p:cNvSpPr>
            <a:spLocks noChangeShapeType="1"/>
          </p:cNvSpPr>
          <p:nvPr/>
        </p:nvSpPr>
        <p:spPr bwMode="auto">
          <a:xfrm flipH="1" flipV="1">
            <a:off x="1539240" y="1813560"/>
            <a:ext cx="0" cy="320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25"/>
          <p:cNvSpPr>
            <a:spLocks noChangeShapeType="1"/>
          </p:cNvSpPr>
          <p:nvPr/>
        </p:nvSpPr>
        <p:spPr bwMode="auto">
          <a:xfrm>
            <a:off x="2698954" y="2603582"/>
            <a:ext cx="545691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Right Arrow 67"/>
          <p:cNvSpPr/>
          <p:nvPr/>
        </p:nvSpPr>
        <p:spPr bwMode="auto">
          <a:xfrm flipH="1" flipV="1">
            <a:off x="2727960" y="2671424"/>
            <a:ext cx="411480" cy="3657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4" grpId="1" animBg="1"/>
      <p:bldP spid="25" grpId="0"/>
      <p:bldP spid="25" grpId="1"/>
      <p:bldP spid="31" grpId="0" animBg="1"/>
      <p:bldP spid="31" grpId="1" animBg="1"/>
      <p:bldP spid="32" grpId="0" animBg="1"/>
      <p:bldP spid="33" grpId="0" animBg="1"/>
      <p:bldP spid="39" grpId="0" animBg="1"/>
      <p:bldP spid="40" grpId="0" animBg="1"/>
      <p:bldP spid="120" grpId="0" animBg="1"/>
      <p:bldP spid="121" grpId="0" animBg="1"/>
      <p:bldP spid="131" grpId="0" animBg="1"/>
      <p:bldP spid="132" grpId="0" animBg="1"/>
      <p:bldP spid="137" grpId="0" animBg="1"/>
      <p:bldP spid="141" grpId="0"/>
      <p:bldP spid="142" grpId="0"/>
      <p:bldP spid="143" grpId="0"/>
      <p:bldP spid="144" grpId="0"/>
      <p:bldP spid="145" grpId="0" animBg="1"/>
      <p:bldP spid="52" grpId="0" animBg="1"/>
      <p:bldP spid="53" grpId="0" animBg="1"/>
      <p:bldP spid="56" grpId="0" animBg="1"/>
      <p:bldP spid="57" grpId="0"/>
      <p:bldP spid="58" grpId="0"/>
      <p:bldP spid="59" grpId="0"/>
      <p:bldP spid="60" grpId="0" animBg="1"/>
      <p:bldP spid="66" grpId="0" animBg="1"/>
      <p:bldP spid="67" grpId="0" animBg="1"/>
      <p:bldP spid="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457" y="1388708"/>
            <a:ext cx="8760543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400" dirty="0" smtClean="0"/>
              <a:t>PWT combines: (1) writing of a taxonomic </a:t>
            </a:r>
            <a:r>
              <a:rPr lang="en-US" sz="2400" dirty="0" smtClean="0"/>
              <a:t>manuscript </a:t>
            </a:r>
            <a:r>
              <a:rPr lang="en-US" sz="2400" dirty="0" smtClean="0"/>
              <a:t>(2) upfront markup of the </a:t>
            </a:r>
            <a:r>
              <a:rPr lang="en-US" sz="2400" dirty="0" smtClean="0"/>
              <a:t>text (</a:t>
            </a:r>
            <a:r>
              <a:rPr lang="en-US" sz="2400" dirty="0" smtClean="0"/>
              <a:t>3) submission to an appropriate journal </a:t>
            </a:r>
            <a:r>
              <a:rPr lang="en-US" sz="2400" i="1" dirty="0" smtClean="0"/>
              <a:t>into one and the same process (tool)</a:t>
            </a:r>
          </a:p>
          <a:p>
            <a:pPr>
              <a:lnSpc>
                <a:spcPct val="8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400" dirty="0" smtClean="0"/>
              <a:t>PWT is a core module of the forthcoming </a:t>
            </a:r>
            <a:r>
              <a:rPr lang="en-US" sz="2400" i="1" dirty="0" smtClean="0"/>
              <a:t>Biodiversity Data Journal</a:t>
            </a:r>
            <a:r>
              <a:rPr lang="en-US" sz="2400" dirty="0" smtClean="0"/>
              <a:t> (BDJ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400" dirty="0" smtClean="0"/>
              <a:t>Short </a:t>
            </a:r>
            <a:r>
              <a:rPr lang="en-US" sz="2400" dirty="0" smtClean="0"/>
              <a:t>taxonomic treatments or even single nomenclatural acts, </a:t>
            </a:r>
            <a:r>
              <a:rPr lang="en-US" sz="2400" dirty="0" smtClean="0"/>
              <a:t>single </a:t>
            </a:r>
            <a:r>
              <a:rPr lang="en-US" sz="2400" dirty="0" smtClean="0"/>
              <a:t>records, </a:t>
            </a:r>
            <a:r>
              <a:rPr lang="en-US" sz="2400" dirty="0" smtClean="0"/>
              <a:t>biological and ecological observations</a:t>
            </a:r>
            <a:r>
              <a:rPr lang="en-US" sz="2400" dirty="0" smtClean="0"/>
              <a:t>, local checklists, </a:t>
            </a:r>
            <a:r>
              <a:rPr lang="en-US" sz="2400" dirty="0" smtClean="0"/>
              <a:t>larger taxonomic revisions, etc. </a:t>
            </a:r>
          </a:p>
          <a:p>
            <a:pPr>
              <a:lnSpc>
                <a:spcPct val="8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400" dirty="0" smtClean="0"/>
              <a:t>Compliant to the two Biological Codes  (bacteria still missing)</a:t>
            </a:r>
            <a:endParaRPr lang="en-US" sz="2400" dirty="0" smtClean="0"/>
          </a:p>
          <a:p>
            <a:pPr>
              <a:lnSpc>
                <a:spcPct val="8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400" dirty="0" smtClean="0"/>
              <a:t>Can be used as educational environment for the future taxonomists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28021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4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PWT – Main functionalities</a:t>
            </a:r>
            <a:endParaRPr lang="en-US" sz="4000" b="1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62542" y="229391"/>
            <a:ext cx="7772400" cy="1156958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solidFill>
                  <a:schemeClr val="tx1"/>
                </a:solidFill>
              </a:rPr>
              <a:t>Acknowledments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316881" y="4896465"/>
            <a:ext cx="2399416" cy="2197509"/>
            <a:chOff x="73" y="367"/>
            <a:chExt cx="2496" cy="1998"/>
          </a:xfrm>
        </p:grpSpPr>
        <p:pic>
          <p:nvPicPr>
            <p:cNvPr id="11" name="Picture 38" descr="ViBRANT Logo No Text-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367"/>
              <a:ext cx="2008" cy="1305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1114" y="1253"/>
              <a:ext cx="1455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en-US" sz="2000" dirty="0" err="1" smtClean="0">
                  <a:latin typeface="Helvetica" pitchFamily="-48" charset="0"/>
                </a:rPr>
                <a:t>ViBRANT</a:t>
              </a:r>
              <a:endParaRPr lang="en-US" sz="2000" dirty="0">
                <a:latin typeface="Helvetica" pitchFamily="-48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948" y="1836"/>
              <a:ext cx="36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i="1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2912" y="1458556"/>
            <a:ext cx="2337876" cy="10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nhaltsplatzhalter 4" descr="Plazi_boo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214" y="1471826"/>
            <a:ext cx="1858296" cy="10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00996" y="1483455"/>
            <a:ext cx="868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sz="1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5" name="Picture 22" descr="zoobank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569" y="2610464"/>
            <a:ext cx="4787197" cy="104713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8844" y="1460091"/>
            <a:ext cx="4050985" cy="103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0426" y="2602015"/>
            <a:ext cx="3716593" cy="107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4" y="3758688"/>
            <a:ext cx="18002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bif_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1298" y="3775588"/>
            <a:ext cx="2603782" cy="18140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03943" y="3574143"/>
            <a:ext cx="8115300" cy="16002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“</a:t>
            </a:r>
            <a:r>
              <a:rPr lang="en-US" sz="2400" i="1" dirty="0" smtClean="0">
                <a:latin typeface="Arial" pitchFamily="34" charset="0"/>
              </a:rPr>
              <a:t> Semi-automatically generated semantic, enhanced e-publications are the only way to describe the missing 10 M species, and to deal with an increasing flood of data</a:t>
            </a:r>
            <a:r>
              <a:rPr lang="en-US" sz="2800" i="1" dirty="0" smtClean="0">
                <a:latin typeface="Arial" pitchFamily="34" charset="0"/>
              </a:rPr>
              <a:t>.</a:t>
            </a:r>
            <a:r>
              <a:rPr lang="en-US" sz="2800" i="1" dirty="0" smtClean="0"/>
              <a:t>”</a:t>
            </a:r>
            <a:r>
              <a:rPr lang="en-US" sz="2800" i="1" dirty="0" smtClean="0">
                <a:latin typeface="Arial" pitchFamily="34" charset="0"/>
              </a:rPr>
              <a:t>                                                                                                                                                               						</a:t>
            </a:r>
            <a:r>
              <a:rPr lang="en-US" sz="2400" u="sng" dirty="0" err="1" smtClean="0">
                <a:solidFill>
                  <a:srgbClr val="FFCC00"/>
                </a:solidFill>
                <a:latin typeface="Arial" pitchFamily="34" charset="0"/>
              </a:rPr>
              <a:t>Donat</a:t>
            </a:r>
            <a:r>
              <a:rPr lang="en-US" sz="2400" u="sng" dirty="0" smtClean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FFCC00"/>
                </a:solidFill>
                <a:latin typeface="Arial" pitchFamily="34" charset="0"/>
              </a:rPr>
              <a:t>Agosti</a:t>
            </a:r>
            <a:endParaRPr lang="bg-BG" sz="2400" u="sng" dirty="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856" y="803445"/>
            <a:ext cx="6901543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All this is not easy, but...... </a:t>
            </a: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...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it is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truly exciting</a:t>
            </a: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bg-BG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...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but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endParaRPr lang="bg-BG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...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is p</a:t>
            </a:r>
            <a:r>
              <a:rPr lang="bg-BG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ossible </a:t>
            </a:r>
            <a:r>
              <a:rPr lang="bg-BG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only through </a:t>
            </a: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Open Access!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4915" y="2645229"/>
            <a:ext cx="8115300" cy="1600200"/>
          </a:xfrm>
          <a:noFill/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/>
              <a:t>Thank you for your attention!</a:t>
            </a:r>
            <a:endParaRPr lang="bg-BG" sz="4000" b="1" u="sng" dirty="0" smtClean="0">
              <a:solidFill>
                <a:srgbClr val="FFCC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2856" y="803445"/>
            <a:ext cx="6901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spcBef>
                <a:spcPct val="40000"/>
              </a:spcBef>
              <a:buClr>
                <a:schemeClr val="bg2"/>
              </a:buClr>
              <a:buSzPct val="200000"/>
              <a:defRPr/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     </a:t>
            </a:r>
            <a:r>
              <a:rPr lang="bg-B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Open Access!</a:t>
            </a:r>
            <a:endParaRPr lang="en-GB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527" y="588736"/>
            <a:ext cx="1323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 bwMode="auto">
          <a:xfrm>
            <a:off x="5979887" y="2316480"/>
            <a:ext cx="3164114" cy="1500777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29" name="Straight Arrow Connector 59"/>
          <p:cNvCxnSpPr>
            <a:cxnSpLocks noChangeShapeType="1"/>
          </p:cNvCxnSpPr>
          <p:nvPr/>
        </p:nvCxnSpPr>
        <p:spPr bwMode="auto">
          <a:xfrm rot="10800000">
            <a:off x="1683284" y="3840483"/>
            <a:ext cx="3744122" cy="143944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5" name="Straight Arrow Connector 59"/>
          <p:cNvCxnSpPr>
            <a:cxnSpLocks noChangeShapeType="1"/>
          </p:cNvCxnSpPr>
          <p:nvPr/>
        </p:nvCxnSpPr>
        <p:spPr bwMode="auto">
          <a:xfrm rot="10800000">
            <a:off x="1120878" y="3819832"/>
            <a:ext cx="1637563" cy="148369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5" name="Rectangle 54"/>
          <p:cNvSpPr/>
          <p:nvPr/>
        </p:nvSpPr>
        <p:spPr bwMode="auto">
          <a:xfrm>
            <a:off x="0" y="2451100"/>
            <a:ext cx="6002594" cy="1357313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1041400"/>
            <a:ext cx="9144000" cy="1273175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>
              <a:defRPr/>
            </a:pPr>
            <a:r>
              <a:rPr lang="en-US" sz="1400" dirty="0" err="1">
                <a:solidFill>
                  <a:srgbClr val="FFFF00"/>
                </a:solidFill>
              </a:rPr>
              <a:t>bn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326" name="Rectangle 1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0825" y="0"/>
            <a:ext cx="8447088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XML-based publication and dissemination </a:t>
            </a:r>
            <a:r>
              <a:rPr lang="en-US" sz="3600" dirty="0" smtClean="0">
                <a:solidFill>
                  <a:schemeClr val="tx1"/>
                </a:solidFill>
              </a:rPr>
              <a:t>workflow</a:t>
            </a:r>
            <a:endParaRPr lang="bg-BG" sz="3600" dirty="0" smtClean="0">
              <a:solidFill>
                <a:schemeClr val="tx1"/>
              </a:solidFill>
            </a:endParaRPr>
          </a:p>
        </p:txBody>
      </p:sp>
      <p:sp>
        <p:nvSpPr>
          <p:cNvPr id="13362" name="_s1030"/>
          <p:cNvSpPr>
            <a:spLocks noChangeArrowheads="1"/>
          </p:cNvSpPr>
          <p:nvPr/>
        </p:nvSpPr>
        <p:spPr bwMode="auto">
          <a:xfrm>
            <a:off x="2538413" y="1103313"/>
            <a:ext cx="2079625" cy="765175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 smtClean="0"/>
              <a:t>Scratchpads</a:t>
            </a:r>
            <a:r>
              <a:rPr lang="bg-BG" dirty="0" smtClean="0"/>
              <a:t>- </a:t>
            </a:r>
          </a:p>
          <a:p>
            <a:pPr algn="ctr">
              <a:defRPr/>
            </a:pPr>
            <a:r>
              <a:rPr lang="bg-BG" dirty="0" smtClean="0"/>
              <a:t>generated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manuscripts</a:t>
            </a:r>
            <a:endParaRPr lang="bg-BG" dirty="0"/>
          </a:p>
        </p:txBody>
      </p:sp>
      <p:sp>
        <p:nvSpPr>
          <p:cNvPr id="13363" name="_s1030"/>
          <p:cNvSpPr>
            <a:spLocks noChangeArrowheads="1"/>
          </p:cNvSpPr>
          <p:nvPr/>
        </p:nvSpPr>
        <p:spPr bwMode="auto">
          <a:xfrm>
            <a:off x="0" y="1119188"/>
            <a:ext cx="2490788" cy="74295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GBIF-generated </a:t>
            </a:r>
            <a:br>
              <a:rPr lang="en-US" dirty="0"/>
            </a:br>
            <a:r>
              <a:rPr lang="en-US" dirty="0"/>
              <a:t>manuscripts from </a:t>
            </a:r>
            <a:br>
              <a:rPr lang="en-US" dirty="0"/>
            </a:br>
            <a:r>
              <a:rPr lang="en-US" dirty="0"/>
              <a:t>metadata descriptions </a:t>
            </a:r>
            <a:endParaRPr lang="bg-BG" dirty="0"/>
          </a:p>
        </p:txBody>
      </p:sp>
      <p:sp>
        <p:nvSpPr>
          <p:cNvPr id="13369" name="_s1030"/>
          <p:cNvSpPr>
            <a:spLocks noChangeArrowheads="1"/>
          </p:cNvSpPr>
          <p:nvPr/>
        </p:nvSpPr>
        <p:spPr bwMode="auto">
          <a:xfrm>
            <a:off x="2976563" y="2587625"/>
            <a:ext cx="2957512" cy="787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 smtClean="0"/>
              <a:t>PENSOFT </a:t>
            </a:r>
            <a:r>
              <a:rPr lang="en-US" dirty="0"/>
              <a:t>MARK UP TOOL</a:t>
            </a:r>
            <a:br>
              <a:rPr lang="en-US" dirty="0"/>
            </a:br>
            <a:r>
              <a:rPr lang="en-US" dirty="0"/>
              <a:t>(PMT)</a:t>
            </a:r>
            <a:endParaRPr lang="bg-BG" dirty="0"/>
          </a:p>
        </p:txBody>
      </p:sp>
      <p:sp>
        <p:nvSpPr>
          <p:cNvPr id="13417" name="_s1030"/>
          <p:cNvSpPr>
            <a:spLocks noChangeArrowheads="1"/>
          </p:cNvSpPr>
          <p:nvPr/>
        </p:nvSpPr>
        <p:spPr bwMode="auto">
          <a:xfrm>
            <a:off x="4678681" y="1073150"/>
            <a:ext cx="2287270" cy="79533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Manuscripts </a:t>
            </a:r>
            <a:r>
              <a:rPr lang="en-US" dirty="0" smtClean="0"/>
              <a:t>written</a:t>
            </a:r>
            <a:br>
              <a:rPr lang="en-US" dirty="0" smtClean="0"/>
            </a:br>
            <a:r>
              <a:rPr lang="bg-BG" dirty="0" smtClean="0"/>
              <a:t>via customized </a:t>
            </a:r>
            <a:br>
              <a:rPr lang="bg-BG" dirty="0" smtClean="0"/>
            </a:br>
            <a:r>
              <a:rPr lang="bg-BG" dirty="0" smtClean="0"/>
              <a:t>online form</a:t>
            </a:r>
            <a:r>
              <a:rPr lang="en-US" dirty="0" smtClean="0"/>
              <a:t>s</a:t>
            </a:r>
            <a:endParaRPr lang="bg-BG" dirty="0"/>
          </a:p>
        </p:txBody>
      </p:sp>
      <p:sp>
        <p:nvSpPr>
          <p:cNvPr id="7178" name="Line 106"/>
          <p:cNvSpPr>
            <a:spLocks noChangeShapeType="1"/>
          </p:cNvSpPr>
          <p:nvPr/>
        </p:nvSpPr>
        <p:spPr bwMode="auto">
          <a:xfrm>
            <a:off x="46434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7179" name="Line 122"/>
          <p:cNvSpPr>
            <a:spLocks noChangeShapeType="1"/>
          </p:cNvSpPr>
          <p:nvPr/>
        </p:nvSpPr>
        <p:spPr bwMode="auto">
          <a:xfrm>
            <a:off x="5508625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52" name="_s1030"/>
          <p:cNvSpPr>
            <a:spLocks noChangeArrowheads="1"/>
          </p:cNvSpPr>
          <p:nvPr/>
        </p:nvSpPr>
        <p:spPr bwMode="auto">
          <a:xfrm>
            <a:off x="71438" y="2565400"/>
            <a:ext cx="2671762" cy="771525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Marked up final publication</a:t>
            </a:r>
            <a:br>
              <a:rPr lang="en-US" dirty="0"/>
            </a:br>
            <a:r>
              <a:rPr lang="en-US" dirty="0"/>
              <a:t>in PDF, HTML and XML </a:t>
            </a:r>
            <a:br>
              <a:rPr lang="en-US" dirty="0"/>
            </a:br>
            <a:r>
              <a:rPr lang="en-US" dirty="0"/>
              <a:t>formats</a:t>
            </a:r>
            <a:endParaRPr lang="bg-BG" dirty="0"/>
          </a:p>
        </p:txBody>
      </p:sp>
      <p:cxnSp>
        <p:nvCxnSpPr>
          <p:cNvPr id="8237" name="Straight Arrow Connector 116"/>
          <p:cNvCxnSpPr>
            <a:cxnSpLocks noChangeShapeType="1"/>
          </p:cNvCxnSpPr>
          <p:nvPr/>
        </p:nvCxnSpPr>
        <p:spPr bwMode="auto">
          <a:xfrm rot="10800000">
            <a:off x="2736850" y="2982913"/>
            <a:ext cx="201613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" name="_s1030"/>
          <p:cNvSpPr>
            <a:spLocks noChangeArrowheads="1"/>
          </p:cNvSpPr>
          <p:nvPr/>
        </p:nvSpPr>
        <p:spPr bwMode="auto">
          <a:xfrm>
            <a:off x="7023100" y="1069975"/>
            <a:ext cx="2120900" cy="79851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Manuscripts </a:t>
            </a:r>
            <a:br>
              <a:rPr lang="en-US" dirty="0"/>
            </a:br>
            <a:r>
              <a:rPr lang="bg-BG" dirty="0" smtClean="0"/>
              <a:t>generated from </a:t>
            </a:r>
          </a:p>
          <a:p>
            <a:pPr algn="ctr">
              <a:defRPr/>
            </a:pPr>
            <a:r>
              <a:rPr lang="bg-BG" dirty="0" smtClean="0"/>
              <a:t>authors’</a:t>
            </a:r>
            <a:r>
              <a:rPr lang="en-US" dirty="0" smtClean="0"/>
              <a:t> </a:t>
            </a:r>
            <a:r>
              <a:rPr lang="bg-BG" dirty="0" smtClean="0"/>
              <a:t>databases</a:t>
            </a:r>
            <a:endParaRPr lang="bg-BG" dirty="0"/>
          </a:p>
        </p:txBody>
      </p:sp>
      <p:sp>
        <p:nvSpPr>
          <p:cNvPr id="68" name="Rectangle 72"/>
          <p:cNvSpPr>
            <a:spLocks noChangeArrowheads="1"/>
          </p:cNvSpPr>
          <p:nvPr/>
        </p:nvSpPr>
        <p:spPr bwMode="auto">
          <a:xfrm>
            <a:off x="1789113" y="1970088"/>
            <a:ext cx="561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400" dirty="0">
                <a:solidFill>
                  <a:srgbClr val="FFFF00"/>
                </a:solidFill>
              </a:rPr>
              <a:t>Upfront pre-submission </a:t>
            </a:r>
            <a:r>
              <a:rPr lang="en-US" sz="1400" dirty="0" smtClean="0">
                <a:solidFill>
                  <a:srgbClr val="FFFF00"/>
                </a:solidFill>
              </a:rPr>
              <a:t>mark</a:t>
            </a:r>
            <a:r>
              <a:rPr lang="bg-BG" sz="1400" dirty="0" smtClean="0">
                <a:solidFill>
                  <a:srgbClr val="FFFF00"/>
                </a:solidFill>
              </a:rPr>
              <a:t>ed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up </a:t>
            </a:r>
            <a:r>
              <a:rPr lang="en-US" sz="1400" dirty="0" smtClean="0">
                <a:solidFill>
                  <a:srgbClr val="FFFF00"/>
                </a:solidFill>
              </a:rPr>
              <a:t>manuscripts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0" name="_s1030"/>
          <p:cNvSpPr>
            <a:spLocks noChangeArrowheads="1"/>
          </p:cNvSpPr>
          <p:nvPr/>
        </p:nvSpPr>
        <p:spPr bwMode="auto">
          <a:xfrm>
            <a:off x="6186488" y="2565400"/>
            <a:ext cx="2957512" cy="7874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en-US" dirty="0"/>
              <a:t>Non-tagged </a:t>
            </a:r>
            <a:r>
              <a:rPr lang="en-US" dirty="0" smtClean="0"/>
              <a:t>manuscripts</a:t>
            </a:r>
            <a:r>
              <a:rPr lang="bg-BG" dirty="0" smtClean="0"/>
              <a:t> </a:t>
            </a:r>
          </a:p>
          <a:p>
            <a:pPr algn="ctr">
              <a:defRPr/>
            </a:pPr>
            <a:r>
              <a:rPr lang="bg-BG" dirty="0" smtClean="0"/>
              <a:t>(MS Word, Open Office)</a:t>
            </a:r>
            <a:r>
              <a:rPr lang="en-US" dirty="0" smtClean="0"/>
              <a:t> </a:t>
            </a:r>
            <a:endParaRPr lang="bg-BG" dirty="0"/>
          </a:p>
        </p:txBody>
      </p:sp>
      <p:cxnSp>
        <p:nvCxnSpPr>
          <p:cNvPr id="72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4453731" y="2416969"/>
            <a:ext cx="2127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7" name="Straight Arrow Connector 116"/>
          <p:cNvCxnSpPr>
            <a:cxnSpLocks noChangeShapeType="1"/>
          </p:cNvCxnSpPr>
          <p:nvPr/>
        </p:nvCxnSpPr>
        <p:spPr bwMode="auto">
          <a:xfrm rot="10800000">
            <a:off x="5953125" y="2989263"/>
            <a:ext cx="201613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7" name="Rectangle 72"/>
          <p:cNvSpPr>
            <a:spLocks noChangeArrowheads="1"/>
          </p:cNvSpPr>
          <p:nvPr/>
        </p:nvSpPr>
        <p:spPr bwMode="auto">
          <a:xfrm>
            <a:off x="-2987040" y="3434398"/>
            <a:ext cx="8534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bg-BG" sz="1400" dirty="0" smtClean="0">
                <a:solidFill>
                  <a:srgbClr val="FFFF00"/>
                </a:solidFill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</a:rPr>
              <a:t>eer</a:t>
            </a:r>
            <a:r>
              <a:rPr lang="en-US" sz="1400" dirty="0" smtClean="0">
                <a:solidFill>
                  <a:srgbClr val="FFFF00"/>
                </a:solidFill>
              </a:rPr>
              <a:t>-review</a:t>
            </a:r>
            <a:r>
              <a:rPr lang="en-US" sz="1400" dirty="0">
                <a:solidFill>
                  <a:srgbClr val="FFFF00"/>
                </a:solidFill>
              </a:rPr>
              <a:t>, editorial and publication process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0" y="5312230"/>
            <a:ext cx="9144000" cy="1545770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2" name="_s1030"/>
          <p:cNvSpPr>
            <a:spLocks noChangeArrowheads="1"/>
          </p:cNvSpPr>
          <p:nvPr/>
        </p:nvSpPr>
        <p:spPr bwMode="auto">
          <a:xfrm>
            <a:off x="182880" y="5394959"/>
            <a:ext cx="1249681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ARTICLES</a:t>
            </a:r>
            <a:endParaRPr lang="bg-BG" b="1" dirty="0"/>
          </a:p>
        </p:txBody>
      </p:sp>
      <p:cxnSp>
        <p:nvCxnSpPr>
          <p:cNvPr id="98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-243843" y="4556760"/>
            <a:ext cx="1402084" cy="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07" name="Straight Arrow Connector 59"/>
          <p:cNvCxnSpPr>
            <a:cxnSpLocks noChangeShapeType="1"/>
          </p:cNvCxnSpPr>
          <p:nvPr/>
        </p:nvCxnSpPr>
        <p:spPr bwMode="auto">
          <a:xfrm rot="10800000">
            <a:off x="2197510" y="3849330"/>
            <a:ext cx="5696810" cy="140847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pic>
        <p:nvPicPr>
          <p:cNvPr id="39" name="Picture 21" descr="EOL_Brochur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6172658"/>
            <a:ext cx="1005840" cy="68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gbif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0" y="6168627"/>
            <a:ext cx="1005840" cy="68937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 bwMode="auto">
          <a:xfrm>
            <a:off x="0" y="4180115"/>
            <a:ext cx="9144000" cy="783772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2962" tIns="31481" rIns="62962" bIns="31481" anchor="ctr"/>
          <a:lstStyle/>
          <a:p>
            <a:pPr algn="r"/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88917" y="4225904"/>
            <a:ext cx="465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00"/>
                </a:solidFill>
              </a:rPr>
              <a:t>Automated</a:t>
            </a:r>
            <a:r>
              <a:rPr lang="bg-BG" sz="1800" b="1" dirty="0" smtClean="0">
                <a:solidFill>
                  <a:srgbClr val="FFFF00"/>
                </a:solidFill>
              </a:rPr>
              <a:t> d</a:t>
            </a:r>
            <a:r>
              <a:rPr lang="en-US" sz="1800" b="1" dirty="0" err="1" smtClean="0">
                <a:solidFill>
                  <a:srgbClr val="FFFF00"/>
                </a:solidFill>
              </a:rPr>
              <a:t>issemination</a:t>
            </a:r>
            <a:r>
              <a:rPr lang="en-US" sz="1800" b="1" dirty="0" smtClean="0">
                <a:solidFill>
                  <a:srgbClr val="FFFF00"/>
                </a:solidFill>
              </a:rPr>
              <a:t>, archiving, indexing, harvesting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4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6320" y="6168427"/>
            <a:ext cx="487680" cy="68957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0320" y="6170849"/>
            <a:ext cx="1021080" cy="6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Inhaltsplatzhalter 4" descr="Plazi_books.jpg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64113" y="6179082"/>
            <a:ext cx="1238567" cy="678918"/>
          </a:xfrm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240" y="6172200"/>
            <a:ext cx="7924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53150"/>
            <a:ext cx="1390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Straight Arrow Connector 59"/>
          <p:cNvCxnSpPr>
            <a:cxnSpLocks noChangeShapeType="1"/>
          </p:cNvCxnSpPr>
          <p:nvPr/>
        </p:nvCxnSpPr>
        <p:spPr bwMode="auto">
          <a:xfrm flipV="1">
            <a:off x="289560" y="5852160"/>
            <a:ext cx="5029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9" name="Straight Arrow Connector 59"/>
          <p:cNvCxnSpPr>
            <a:cxnSpLocks noChangeShapeType="1"/>
          </p:cNvCxnSpPr>
          <p:nvPr/>
        </p:nvCxnSpPr>
        <p:spPr bwMode="auto">
          <a:xfrm rot="10800000">
            <a:off x="1005840" y="5836920"/>
            <a:ext cx="670560" cy="2895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0" name="_s1030"/>
          <p:cNvSpPr>
            <a:spLocks noChangeArrowheads="1"/>
          </p:cNvSpPr>
          <p:nvPr/>
        </p:nvSpPr>
        <p:spPr bwMode="auto">
          <a:xfrm>
            <a:off x="1600200" y="5379719"/>
            <a:ext cx="2453640" cy="396241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Occurrence data</a:t>
            </a:r>
            <a:endParaRPr lang="bg-BG" b="1" dirty="0"/>
          </a:p>
        </p:txBody>
      </p:sp>
      <p:sp>
        <p:nvSpPr>
          <p:cNvPr id="101" name="_s1030"/>
          <p:cNvSpPr>
            <a:spLocks noChangeArrowheads="1"/>
          </p:cNvSpPr>
          <p:nvPr/>
        </p:nvSpPr>
        <p:spPr bwMode="auto">
          <a:xfrm>
            <a:off x="6964680" y="534924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names</a:t>
            </a:r>
            <a:endParaRPr lang="bg-BG" b="1" dirty="0"/>
          </a:p>
        </p:txBody>
      </p:sp>
      <p:cxnSp>
        <p:nvCxnSpPr>
          <p:cNvPr id="115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2757171" y="5957571"/>
            <a:ext cx="294639" cy="127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7" name="Straight Arrow Connector 59"/>
          <p:cNvCxnSpPr>
            <a:cxnSpLocks noChangeShapeType="1"/>
          </p:cNvCxnSpPr>
          <p:nvPr/>
        </p:nvCxnSpPr>
        <p:spPr bwMode="auto">
          <a:xfrm flipV="1">
            <a:off x="4267200" y="5852160"/>
            <a:ext cx="1112520" cy="25908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9" name="Straight Arrow Connector 59"/>
          <p:cNvCxnSpPr>
            <a:cxnSpLocks noChangeShapeType="1"/>
          </p:cNvCxnSpPr>
          <p:nvPr/>
        </p:nvCxnSpPr>
        <p:spPr bwMode="auto">
          <a:xfrm rot="10800000">
            <a:off x="5715000" y="5852160"/>
            <a:ext cx="1112520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22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5410202" y="5989320"/>
            <a:ext cx="304800" cy="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27" name="_s1030"/>
          <p:cNvSpPr>
            <a:spLocks noChangeArrowheads="1"/>
          </p:cNvSpPr>
          <p:nvPr/>
        </p:nvSpPr>
        <p:spPr bwMode="auto">
          <a:xfrm>
            <a:off x="4251960" y="5364480"/>
            <a:ext cx="2423160" cy="381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>
              <a:defRPr/>
            </a:pPr>
            <a:r>
              <a:rPr lang="bg-BG" b="1" dirty="0" smtClean="0"/>
              <a:t>Taxon treatments</a:t>
            </a:r>
            <a:endParaRPr lang="bg-BG" b="1" dirty="0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728" y="4271075"/>
            <a:ext cx="4347085" cy="5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6186940"/>
            <a:ext cx="1021080" cy="6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0" name="Straight Arrow Connector 59"/>
          <p:cNvCxnSpPr>
            <a:cxnSpLocks noChangeShapeType="1"/>
          </p:cNvCxnSpPr>
          <p:nvPr/>
        </p:nvCxnSpPr>
        <p:spPr bwMode="auto">
          <a:xfrm rot="10800000">
            <a:off x="8061960" y="5775960"/>
            <a:ext cx="838200" cy="35052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772403" y="5958841"/>
            <a:ext cx="335276" cy="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46" name="Rectangle 145"/>
          <p:cNvSpPr/>
          <p:nvPr/>
        </p:nvSpPr>
        <p:spPr>
          <a:xfrm>
            <a:off x="4920986" y="6163018"/>
            <a:ext cx="700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25000"/>
                  </a:schemeClr>
                </a:solidFill>
              </a:rPr>
              <a:t>Plazi</a:t>
            </a:r>
            <a:endParaRPr lang="bg-BG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6573" y="6534835"/>
            <a:ext cx="612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10000"/>
                  </a:schemeClr>
                </a:solidFill>
              </a:rPr>
              <a:t>BHL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888480" y="6172201"/>
            <a:ext cx="6095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300" b="1" dirty="0" smtClean="0">
                <a:solidFill>
                  <a:schemeClr val="tx2">
                    <a:lumMod val="10000"/>
                  </a:schemeClr>
                </a:solidFill>
              </a:rPr>
              <a:t>Wiki</a:t>
            </a:r>
            <a:endParaRPr lang="bg-BG" sz="1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612573" y="6153835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b="1" dirty="0" smtClean="0">
                <a:solidFill>
                  <a:schemeClr val="tx2">
                    <a:lumMod val="10000"/>
                  </a:schemeClr>
                </a:solidFill>
              </a:rPr>
              <a:t>COL</a:t>
            </a:r>
            <a:endParaRPr lang="bg-BG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55" grpId="0" animBg="1"/>
      <p:bldP spid="54" grpId="0" animBg="1"/>
      <p:bldP spid="54" grpId="1" animBg="1"/>
      <p:bldP spid="13362" grpId="0" animBg="1"/>
      <p:bldP spid="13363" grpId="0" animBg="1"/>
      <p:bldP spid="13369" grpId="0" animBg="1"/>
      <p:bldP spid="13417" grpId="0" animBg="1"/>
      <p:bldP spid="52" grpId="0" animBg="1"/>
      <p:bldP spid="61" grpId="0" animBg="1"/>
      <p:bldP spid="68" grpId="0"/>
      <p:bldP spid="70" grpId="0" animBg="1"/>
      <p:bldP spid="87" grpId="0"/>
      <p:bldP spid="90" grpId="0" animBg="1"/>
      <p:bldP spid="92" grpId="0" animBg="1"/>
      <p:bldP spid="42" grpId="0" animBg="1"/>
      <p:bldP spid="45" grpId="0"/>
      <p:bldP spid="100" grpId="0" animBg="1"/>
      <p:bldP spid="101" grpId="0" animBg="1"/>
      <p:bldP spid="127" grpId="0" animBg="1"/>
      <p:bldP spid="146" grpId="0"/>
      <p:bldP spid="43" grpId="0"/>
      <p:bldP spid="151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9956" y="-17698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But why doing all this ?</a:t>
            </a:r>
            <a:endParaRPr lang="bg-BG" sz="3600" dirty="0" smtClean="0">
              <a:solidFill>
                <a:schemeClr val="tx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672" y="943896"/>
            <a:ext cx="6300754" cy="591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rot="5400000">
            <a:off x="5125066" y="582562"/>
            <a:ext cx="383456" cy="250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155" y="954035"/>
            <a:ext cx="1110980" cy="13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117" y="904857"/>
            <a:ext cx="6341806" cy="59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 bwMode="auto">
          <a:xfrm rot="5400000">
            <a:off x="5233220" y="2504769"/>
            <a:ext cx="383456" cy="250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531" y="719801"/>
            <a:ext cx="6449140" cy="61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/>
          <p:nvPr/>
        </p:nvCxnSpPr>
        <p:spPr bwMode="auto">
          <a:xfrm rot="5400000">
            <a:off x="4790770" y="3360175"/>
            <a:ext cx="383456" cy="250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626" y="694634"/>
            <a:ext cx="6445045" cy="61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9829" y="1814513"/>
            <a:ext cx="6096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29956" y="-17698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Semantic enhancements to published texts</a:t>
            </a:r>
            <a:endParaRPr lang="bg-BG" sz="2800" dirty="0" smtClean="0">
              <a:solidFill>
                <a:schemeClr val="tx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74" y="698605"/>
            <a:ext cx="6355481" cy="615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2809569" y="4092678"/>
            <a:ext cx="383456" cy="2507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341" y="4464260"/>
            <a:ext cx="3782955" cy="6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3330679" y="2254046"/>
            <a:ext cx="383456" cy="2507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760" y="2666078"/>
            <a:ext cx="25050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taxon profil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2004" y="645630"/>
            <a:ext cx="4932282" cy="6415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ola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3" y="171450"/>
            <a:ext cx="934402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58" name="Picture 6" descr="Solanu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152400"/>
            <a:ext cx="93154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4219575" y="35242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56360" name="Line 8"/>
          <p:cNvSpPr>
            <a:spLocks noChangeShapeType="1"/>
          </p:cNvSpPr>
          <p:nvPr/>
        </p:nvSpPr>
        <p:spPr bwMode="auto">
          <a:xfrm flipH="1">
            <a:off x="3695700" y="3543300"/>
            <a:ext cx="390525" cy="333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356367" name="Picture 15" descr="Sola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157163"/>
            <a:ext cx="7877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69" name="Line 17"/>
          <p:cNvSpPr>
            <a:spLocks noChangeShapeType="1"/>
          </p:cNvSpPr>
          <p:nvPr/>
        </p:nvSpPr>
        <p:spPr bwMode="auto">
          <a:xfrm flipH="1">
            <a:off x="5353050" y="3286125"/>
            <a:ext cx="438150" cy="238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356370" name="Picture 18" descr="Sola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563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0" grpId="0" animBg="1"/>
      <p:bldP spid="3563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88" y="176981"/>
            <a:ext cx="8229600" cy="1143000"/>
          </a:xfrm>
        </p:spPr>
        <p:txBody>
          <a:bodyPr/>
          <a:lstStyle/>
          <a:p>
            <a:r>
              <a:rPr lang="en-US" sz="4200" dirty="0" smtClean="0">
                <a:solidFill>
                  <a:schemeClr val="tx1"/>
                </a:solidFill>
              </a:rPr>
              <a:t>The </a:t>
            </a:r>
            <a:r>
              <a:rPr lang="en-US" sz="4200" dirty="0" smtClean="0">
                <a:solidFill>
                  <a:schemeClr val="tx1"/>
                </a:solidFill>
              </a:rPr>
              <a:t>c</a:t>
            </a:r>
            <a:r>
              <a:rPr lang="en-US" sz="4200" dirty="0" smtClean="0">
                <a:solidFill>
                  <a:schemeClr val="tx1"/>
                </a:solidFill>
              </a:rPr>
              <a:t>hallenges of the registration process</a:t>
            </a:r>
            <a:endParaRPr lang="bg-BG" sz="4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0" y="1519668"/>
            <a:ext cx="8775290" cy="4525963"/>
          </a:xfrm>
        </p:spPr>
        <p:txBody>
          <a:bodyPr/>
          <a:lstStyle/>
          <a:p>
            <a:r>
              <a:rPr lang="en-US" sz="2800" dirty="0" smtClean="0"/>
              <a:t>Four different groups of players: </a:t>
            </a:r>
            <a:r>
              <a:rPr lang="en-US" sz="2800" dirty="0" smtClean="0">
                <a:solidFill>
                  <a:srgbClr val="FFC000"/>
                </a:solidFill>
              </a:rPr>
              <a:t>data managers, </a:t>
            </a:r>
            <a:r>
              <a:rPr lang="en-US" sz="2800" dirty="0" smtClean="0">
                <a:solidFill>
                  <a:srgbClr val="FFC000"/>
                </a:solidFill>
              </a:rPr>
              <a:t>registry editors, authors, publishers</a:t>
            </a:r>
            <a:endParaRPr lang="en-US" sz="2800" dirty="0" smtClean="0"/>
          </a:p>
          <a:p>
            <a:r>
              <a:rPr lang="en-US" sz="2800" dirty="0" smtClean="0"/>
              <a:t>Who will be “allowed” to </a:t>
            </a:r>
            <a:r>
              <a:rPr lang="en-US" sz="2800" dirty="0" smtClean="0"/>
              <a:t>register new data in electronic registries?  </a:t>
            </a:r>
          </a:p>
          <a:p>
            <a:r>
              <a:rPr lang="en-US" sz="2800" dirty="0" smtClean="0"/>
              <a:t>Who will control the quality of (validate) registered records? </a:t>
            </a:r>
            <a:endParaRPr lang="en-US" sz="2800" dirty="0" smtClean="0"/>
          </a:p>
          <a:p>
            <a:r>
              <a:rPr lang="en-US" sz="2800" dirty="0" smtClean="0"/>
              <a:t>Who will supply the record ID numbers to the publishers?</a:t>
            </a:r>
          </a:p>
          <a:p>
            <a:r>
              <a:rPr lang="en-US" sz="2800" dirty="0" smtClean="0"/>
              <a:t>Who and when will add/correct the article metadata after publication? 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176981"/>
            <a:ext cx="8775290" cy="9660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utomated workflow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4" name="_s1030"/>
          <p:cNvSpPr>
            <a:spLocks noChangeArrowheads="1"/>
          </p:cNvSpPr>
          <p:nvPr/>
        </p:nvSpPr>
        <p:spPr bwMode="auto">
          <a:xfrm>
            <a:off x="4070064" y="1450259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SUBMISSION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18" name="_s1030"/>
          <p:cNvSpPr>
            <a:spLocks noChangeArrowheads="1"/>
          </p:cNvSpPr>
          <p:nvPr/>
        </p:nvSpPr>
        <p:spPr bwMode="auto">
          <a:xfrm>
            <a:off x="4145280" y="2773680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MANUSCRIPT </a:t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ACCEPTED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604387" y="2300748"/>
            <a:ext cx="3933" cy="3814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654710" y="3324901"/>
            <a:ext cx="1372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XML Response</a:t>
            </a:r>
            <a:endParaRPr lang="bg-BG" dirty="0"/>
          </a:p>
        </p:txBody>
      </p:sp>
      <p:sp>
        <p:nvSpPr>
          <p:cNvPr id="38" name="_s1030"/>
          <p:cNvSpPr>
            <a:spLocks noChangeArrowheads="1"/>
          </p:cNvSpPr>
          <p:nvPr/>
        </p:nvSpPr>
        <p:spPr bwMode="auto">
          <a:xfrm>
            <a:off x="4160520" y="4571017"/>
            <a:ext cx="2962365" cy="704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b="1" cap="all" dirty="0" smtClean="0">
                <a:solidFill>
                  <a:srgbClr val="FFC000"/>
                </a:solidFill>
              </a:rPr>
              <a:t>ARTICLE</a:t>
            </a:r>
            <a:r>
              <a:rPr lang="en-US" b="1" cap="all" dirty="0" smtClean="0">
                <a:solidFill>
                  <a:srgbClr val="FFC000"/>
                </a:solidFill>
              </a:rPr>
              <a:t/>
            </a:r>
            <a:br>
              <a:rPr lang="en-US" b="1" cap="all" dirty="0" smtClean="0">
                <a:solidFill>
                  <a:srgbClr val="FFC000"/>
                </a:solidFill>
              </a:rPr>
            </a:br>
            <a:r>
              <a:rPr lang="en-US" b="1" cap="all" dirty="0" smtClean="0">
                <a:solidFill>
                  <a:srgbClr val="FFC000"/>
                </a:solidFill>
              </a:rPr>
              <a:t>PUBLISHED</a:t>
            </a:r>
            <a:endParaRPr lang="bg-BG" b="1" cap="all" dirty="0">
              <a:solidFill>
                <a:srgbClr val="FFC000"/>
              </a:solidFill>
            </a:endParaRPr>
          </a:p>
        </p:txBody>
      </p:sp>
      <p:sp>
        <p:nvSpPr>
          <p:cNvPr id="42" name="_s1030"/>
          <p:cNvSpPr>
            <a:spLocks noChangeArrowheads="1"/>
          </p:cNvSpPr>
          <p:nvPr/>
        </p:nvSpPr>
        <p:spPr bwMode="auto">
          <a:xfrm>
            <a:off x="1" y="5921809"/>
            <a:ext cx="2979173" cy="7444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2962" tIns="31481" rIns="62962" bIns="31481" anchor="ctr"/>
          <a:lstStyle/>
          <a:p>
            <a:pPr algn="ctr"/>
            <a:r>
              <a:rPr lang="en-US" sz="1800" dirty="0" err="1" smtClean="0">
                <a:solidFill>
                  <a:schemeClr val="bg2"/>
                </a:solidFill>
              </a:rPr>
              <a:t>Taxon</a:t>
            </a:r>
            <a:r>
              <a:rPr lang="en-US" sz="1800" dirty="0" smtClean="0">
                <a:solidFill>
                  <a:schemeClr val="bg2"/>
                </a:solidFill>
              </a:rPr>
              <a:t> name available </a:t>
            </a:r>
          </a:p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(effectively published)</a:t>
            </a:r>
            <a:endParaRPr lang="bg-BG" sz="1800" dirty="0">
              <a:solidFill>
                <a:schemeClr val="bg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H="1">
            <a:off x="2757948" y="3023419"/>
            <a:ext cx="122411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2802194" y="3202368"/>
            <a:ext cx="1222641" cy="1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1753844" y="4365359"/>
            <a:ext cx="134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XML article metadata</a:t>
            </a:r>
            <a:endParaRPr lang="bg-BG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5638800" y="3611880"/>
            <a:ext cx="9832" cy="797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 flipV="1">
            <a:off x="1275244" y="3636461"/>
            <a:ext cx="2736317" cy="1260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691200" y="2557862"/>
            <a:ext cx="127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XML Query</a:t>
            </a:r>
            <a:endParaRPr lang="bg-BG" dirty="0"/>
          </a:p>
        </p:txBody>
      </p:sp>
      <p:pic>
        <p:nvPicPr>
          <p:cNvPr id="29" name="Picture 22" descr="zooban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6942"/>
            <a:ext cx="2562158" cy="560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Down Arrow 50"/>
          <p:cNvSpPr/>
          <p:nvPr/>
        </p:nvSpPr>
        <p:spPr bwMode="auto">
          <a:xfrm>
            <a:off x="427703" y="3583858"/>
            <a:ext cx="221226" cy="21680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962" tIns="31481" rIns="62962" bIns="31481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05607" y="2256832"/>
            <a:ext cx="1385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Peer review</a:t>
            </a:r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/>
      <p:bldP spid="38" grpId="0" animBg="1"/>
      <p:bldP spid="42" grpId="0" animBg="1"/>
      <p:bldP spid="61" grpId="0"/>
      <p:bldP spid="83" grpId="0"/>
      <p:bldP spid="51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09" y="333631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The technical solution:</a:t>
            </a:r>
            <a:endParaRPr lang="bg-BG" sz="54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76864" y="28457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Pensoft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Writing 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Tool (PWT)</a:t>
            </a:r>
            <a:endParaRPr lang="en-US" sz="44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baseline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55522" y="349961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62962" tIns="31481" rIns="62962" bIns="3148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18302</TotalTime>
  <Words>400</Words>
  <Application>Microsoft Office PowerPoint</Application>
  <PresentationFormat>On-screen Show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Stream</vt:lpstr>
      <vt:lpstr>Streamlining the registration- to-publication pipeline</vt:lpstr>
      <vt:lpstr>The registration workflow for taxonomic names and acts </vt:lpstr>
      <vt:lpstr>XML-based publication and dissemination workflow</vt:lpstr>
      <vt:lpstr>But why doing all this ?</vt:lpstr>
      <vt:lpstr>Semantic enhancements to published texts</vt:lpstr>
      <vt:lpstr>Slide 6</vt:lpstr>
      <vt:lpstr>The challenges of the registration process</vt:lpstr>
      <vt:lpstr>Automated workflow</vt:lpstr>
      <vt:lpstr>The technical solution: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Acknowledments</vt:lpstr>
      <vt:lpstr>Slide 22</vt:lpstr>
      <vt:lpstr>Slide 23</vt:lpstr>
    </vt:vector>
  </TitlesOfParts>
  <Company>Pensoft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Lyubomir Penev</dc:creator>
  <cp:lastModifiedBy>Dell</cp:lastModifiedBy>
  <cp:revision>697</cp:revision>
  <dcterms:created xsi:type="dcterms:W3CDTF">2009-05-17T12:46:22Z</dcterms:created>
  <dcterms:modified xsi:type="dcterms:W3CDTF">2011-10-28T13:00:28Z</dcterms:modified>
</cp:coreProperties>
</file>